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61" r:id="rId3"/>
    <p:sldId id="265" r:id="rId4"/>
    <p:sldId id="267" r:id="rId5"/>
    <p:sldId id="274" r:id="rId6"/>
    <p:sldId id="269" r:id="rId7"/>
    <p:sldId id="273" r:id="rId8"/>
    <p:sldId id="275" r:id="rId9"/>
    <p:sldId id="268" r:id="rId1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417C"/>
    <a:srgbClr val="005DB8"/>
    <a:srgbClr val="29A9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0FA9A0-5582-446F-938F-C88E737437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EA0F79F-D123-4059-B5AE-91966941A2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452EF64-8466-44B4-A95B-7A776090B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31/08/2023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11AFF16-C64A-4C60-9224-5FDB0DD02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DCCC09F-44D8-49AA-AEB7-835D2D7C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4224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897123-CE28-4AE1-99AE-CA0548BB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49540A9-948E-4434-A9DC-E2C3A9D3BC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B95C9D0-C844-4F5C-99B5-DB9148986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31/08/2023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5E4C485-F608-46ED-AA5F-47DF1A304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C467EC0-4CBE-4668-83FF-AF69885C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6082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03079F3-5644-42CE-8C33-A10A844382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A21B145-A895-4CF1-8CF0-C291D675A6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CBC59C9-9A61-4C1A-B581-7D2531716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31/08/2023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D22A591-8B8B-46B2-A360-107E325C4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059A079-DBBC-4F7B-B989-951C7DA98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0276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B372A8-6045-4B39-8F8B-E37AE2DF6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5A612E7-9EA9-4A5A-AFEF-16C9115C7A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54A024B-F1B3-4D75-8BA9-B05BE7A07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31/08/2023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282B2F5-8E01-4D29-BF8A-DC6713CE6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09F8C35-88A1-4AD4-B886-73A8EBB4A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512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FFBD04-E1FB-422C-98C0-32161D8A7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05BA3EA-BC36-4EED-8DE2-954E736BE0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2AC7384-2FE7-4A13-98D8-547482E8D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31/08/2023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700C472-C6C1-4B06-9DEF-260B34763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00C995F-AA16-4081-AD1F-8D8879C8C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2892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0425D6-6AD6-4CCD-8C82-FA583BA72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B07E90D-DF01-4B74-93A1-25FDD04196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BF0F2D4-59A4-4BFB-8A24-DC001205E3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0A67074-9833-49D3-AD72-5BB13FBD8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31/08/2023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CFA9B37-18E9-49B3-A02F-8BB1254D0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8D42211-BD11-4015-A94D-C54DE2016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3438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E28673-1ABD-480A-BE4B-CC0B31C67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E033ABA-3FA4-4D6E-948D-51374B90F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7333F51-0959-4097-82BA-738D398EF8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F0E34143-D435-47F0-9EBE-4413EAC1DE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6972027E-F2E2-4782-87C7-BEBED84155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641DF6DD-83CA-47AD-A078-27B8CF20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31/08/2023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4177ECBD-BD99-493F-9CED-1A24651C2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86213B5-3613-4261-9C45-14FF8CD60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4739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0BA4F9-7E6A-4794-ACB8-EFC2D83CA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0A8DFF0-43E1-4101-A58D-FB563F815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31/08/2023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D35D6E4E-073C-4B28-929B-1E3FC0580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224FDBE9-EE0F-4463-8DE5-756ABD11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2889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1DB4A343-DEEC-43D3-8E5E-CA5BC5950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31/08/2023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77EC2FFE-966A-423B-9735-BB6BD7810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A65D284-8975-4202-9973-1F6CBF91B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303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1C5918-D680-4825-8B4D-60495F956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68C7A8E-B43A-4281-B9C5-8A6479E41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8BE3FE5-6772-4D2D-A922-A8C35E5FF7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2B56DC3-6676-409E-8595-9E8A22F94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31/08/2023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ABCA6B0-42E9-44C7-9260-9459FBE64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242B175-960D-455D-B511-A498CCA6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9824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C91A2C-03F4-4797-99A8-9E3A6C5E9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94122D15-A1E4-4F36-9C74-C1AFAE79E8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AA86D69-48D6-4865-9E94-95A0B62F6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BE7AE51-A636-4DCE-87C9-2474BC376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31/08/2023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17E4305-E822-4C47-8798-09ECF156F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571DDE6-E7A3-4BEE-9628-8491830C4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720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50E83D3A-43D4-4A30-B53F-33F4D273A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A255008-634D-4F61-BCB8-9C6709955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B6B95CC-0CF4-48EB-828E-3AB955775B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F186F-427D-4EDE-ACAF-7F4F53639E95}" type="datetimeFigureOut">
              <a:rPr lang="pt-BR" smtClean="0"/>
              <a:t>31/08/2023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357CCBE-6F8D-4456-821B-C4116DBA2A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05A6103-6563-4311-A79A-B198E505C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1805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hyperlink" Target="https://www.planalto.gov.br/ccivil_03/_Ato2023-2026/2023/Decreto/D11567.htm#art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7C8484C7-B856-4407-81EB-0B84EBC15C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999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7CFC05E4-9E63-7042-8CA9-7A5A3373E5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324" y="0"/>
            <a:ext cx="12192000" cy="6858000"/>
          </a:xfrm>
          <a:prstGeom prst="rect">
            <a:avLst/>
          </a:prstGeom>
        </p:spPr>
      </p:pic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CF27FCF6-BBC1-47C1-BCAC-7B96B0967061}"/>
              </a:ext>
            </a:extLst>
          </p:cNvPr>
          <p:cNvCxnSpPr>
            <a:cxnSpLocks/>
          </p:cNvCxnSpPr>
          <p:nvPr/>
        </p:nvCxnSpPr>
        <p:spPr>
          <a:xfrm>
            <a:off x="3909525" y="1408922"/>
            <a:ext cx="0" cy="4072813"/>
          </a:xfrm>
          <a:prstGeom prst="line">
            <a:avLst/>
          </a:prstGeom>
          <a:ln>
            <a:solidFill>
              <a:srgbClr val="29A9E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" name="Imagem 3">
            <a:extLst>
              <a:ext uri="{FF2B5EF4-FFF2-40B4-BE49-F238E27FC236}">
                <a16:creationId xmlns:a16="http://schemas.microsoft.com/office/drawing/2014/main" id="{94A6F5F5-C4A5-B6F5-1FC9-7B840B3720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6CEFD53C-93E3-6362-825E-9725230063FB}"/>
              </a:ext>
            </a:extLst>
          </p:cNvPr>
          <p:cNvSpPr txBox="1"/>
          <p:nvPr/>
        </p:nvSpPr>
        <p:spPr>
          <a:xfrm flipH="1">
            <a:off x="597158" y="1537373"/>
            <a:ext cx="2985793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b="1" i="0" dirty="0">
                <a:solidFill>
                  <a:srgbClr val="000000"/>
                </a:solidFill>
                <a:effectLst/>
                <a:latin typeface="+mj-lt"/>
              </a:rPr>
              <a:t>Projeto de Lei nº 4.830, de 2020. Altera o art. 115 da Lei nº 8.213, de 1991, para permitir o desconto de honorários advocatícios em benefício previdenciário</a:t>
            </a:r>
            <a:r>
              <a:rPr lang="pt-BR" b="1" dirty="0">
                <a:solidFill>
                  <a:srgbClr val="000000"/>
                </a:solidFill>
                <a:latin typeface="+mj-lt"/>
              </a:rPr>
              <a:t>, nos termos da redação final aprovada na Câmara dos Deputados e em análise na Comissão de Assuntos Econômicos do Senado Federal.</a:t>
            </a:r>
            <a:endParaRPr lang="pt-BR" b="1" i="0" dirty="0">
              <a:solidFill>
                <a:srgbClr val="000000"/>
              </a:solidFill>
              <a:effectLst/>
              <a:latin typeface="+mj-lt"/>
            </a:endParaRP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ACE118E9-64DE-1667-A92B-599D58AD4822}"/>
              </a:ext>
            </a:extLst>
          </p:cNvPr>
          <p:cNvSpPr txBox="1"/>
          <p:nvPr/>
        </p:nvSpPr>
        <p:spPr>
          <a:xfrm>
            <a:off x="4236099" y="1494041"/>
            <a:ext cx="6861108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1800" b="0" i="1" dirty="0">
                <a:solidFill>
                  <a:srgbClr val="000000"/>
                </a:solidFill>
                <a:effectLst/>
                <a:latin typeface="+mj-lt"/>
              </a:rPr>
              <a:t>"</a:t>
            </a:r>
            <a:r>
              <a:rPr lang="pt-BR" sz="1600" b="0" i="1" dirty="0">
                <a:solidFill>
                  <a:srgbClr val="000000"/>
                </a:solidFill>
                <a:effectLst/>
                <a:latin typeface="+mj-lt"/>
              </a:rPr>
              <a:t>O CONGRESSO NACIONAL decreta:</a:t>
            </a:r>
            <a:endParaRPr lang="pt-BR" sz="1600" b="0" i="0" dirty="0">
              <a:solidFill>
                <a:srgbClr val="000000"/>
              </a:solidFill>
              <a:effectLst/>
              <a:latin typeface="+mj-lt"/>
            </a:endParaRPr>
          </a:p>
          <a:p>
            <a:pPr algn="just"/>
            <a:r>
              <a:rPr lang="pt-BR" sz="1600" b="0" i="1" dirty="0">
                <a:solidFill>
                  <a:srgbClr val="000000"/>
                </a:solidFill>
                <a:effectLst/>
                <a:latin typeface="+mj-lt"/>
              </a:rPr>
              <a:t>Art. 1º O caput do art. 115 da Lei nº 8.213, de 24 de julho de 1991, passa a vigorar acrescido do seguinte inciso VII:</a:t>
            </a:r>
            <a:endParaRPr lang="pt-BR" sz="1600" b="0" i="0" dirty="0">
              <a:solidFill>
                <a:srgbClr val="000000"/>
              </a:solidFill>
              <a:effectLst/>
              <a:latin typeface="+mj-lt"/>
            </a:endParaRPr>
          </a:p>
          <a:p>
            <a:r>
              <a:rPr lang="pt-BR" sz="1600" b="0" i="1" dirty="0">
                <a:solidFill>
                  <a:srgbClr val="000000"/>
                </a:solidFill>
                <a:effectLst/>
                <a:latin typeface="+mj-lt"/>
              </a:rPr>
              <a:t>“Art. 115. ...................................................................................................................................</a:t>
            </a:r>
            <a:endParaRPr lang="pt-BR" sz="1600" b="0" i="0" dirty="0">
              <a:solidFill>
                <a:srgbClr val="000000"/>
              </a:solidFill>
              <a:effectLst/>
              <a:latin typeface="+mj-lt"/>
            </a:endParaRPr>
          </a:p>
          <a:p>
            <a:pPr algn="just"/>
            <a:r>
              <a:rPr lang="pt-BR" sz="1600" b="0" i="1" dirty="0">
                <a:solidFill>
                  <a:srgbClr val="000000"/>
                </a:solidFill>
                <a:effectLst/>
                <a:latin typeface="+mj-lt"/>
              </a:rPr>
              <a:t>...................................................................................................................................</a:t>
            </a:r>
            <a:endParaRPr lang="pt-BR" sz="1600" b="0" i="0" dirty="0">
              <a:solidFill>
                <a:srgbClr val="000000"/>
              </a:solidFill>
              <a:effectLst/>
              <a:latin typeface="+mj-lt"/>
            </a:endParaRPr>
          </a:p>
          <a:p>
            <a:pPr algn="just"/>
            <a:r>
              <a:rPr lang="pt-BR" sz="1600" b="0" i="1" dirty="0">
                <a:solidFill>
                  <a:srgbClr val="000000"/>
                </a:solidFill>
                <a:effectLst/>
                <a:latin typeface="+mj-lt"/>
              </a:rPr>
              <a:t>VII – pagamento de honorários advocatícios, na forma e nas condições do contrato devidamente assinado pelas partes, sempre que no processo administrativo tenha havido representação por advogado, bem como tenha resultado na concessão ou na revisão de benefício perante o INSS, em qualquer fase administrativa, inclusive em decorrência de decisão recursal, devendo as referidas consignações respeitarem o limite previsto no inciso II deste caput.</a:t>
            </a:r>
            <a:endParaRPr lang="pt-BR" sz="1600" b="0" i="0" dirty="0">
              <a:solidFill>
                <a:srgbClr val="000000"/>
              </a:solidFill>
              <a:effectLst/>
              <a:latin typeface="+mj-lt"/>
            </a:endParaRPr>
          </a:p>
          <a:p>
            <a:pPr algn="just"/>
            <a:r>
              <a:rPr lang="pt-BR" sz="1600" b="0" i="1" dirty="0">
                <a:solidFill>
                  <a:srgbClr val="000000"/>
                </a:solidFill>
                <a:effectLst/>
                <a:latin typeface="+mj-lt"/>
              </a:rPr>
              <a:t>..........................................................................................................................”(NR)</a:t>
            </a:r>
            <a:endParaRPr lang="pt-BR" sz="1600" b="0" i="0" dirty="0">
              <a:solidFill>
                <a:srgbClr val="000000"/>
              </a:solidFill>
              <a:effectLst/>
              <a:latin typeface="+mj-lt"/>
            </a:endParaRPr>
          </a:p>
          <a:p>
            <a:pPr algn="just"/>
            <a:r>
              <a:rPr lang="pt-BR" sz="1600" b="0" i="1" dirty="0">
                <a:solidFill>
                  <a:srgbClr val="000000"/>
                </a:solidFill>
                <a:effectLst/>
                <a:latin typeface="+mj-lt"/>
              </a:rPr>
              <a:t>Art. 2º O Instituto Nacional do Seguro Social (INSS) adotará as providências necessárias para a operacionalização do disposto nesta Lei.</a:t>
            </a:r>
            <a:endParaRPr lang="pt-BR" sz="1600" b="0" i="0" dirty="0">
              <a:solidFill>
                <a:srgbClr val="000000"/>
              </a:solidFill>
              <a:effectLst/>
              <a:latin typeface="+mj-lt"/>
            </a:endParaRPr>
          </a:p>
          <a:p>
            <a:pPr algn="just"/>
            <a:r>
              <a:rPr lang="pt-BR" sz="1600" b="0" i="1" dirty="0">
                <a:solidFill>
                  <a:srgbClr val="000000"/>
                </a:solidFill>
                <a:effectLst/>
                <a:latin typeface="+mj-lt"/>
              </a:rPr>
              <a:t>Art. 3º Esta Lei entra em vigor na data de sua publicação."</a:t>
            </a:r>
            <a:endParaRPr lang="pt-BR" sz="1600" b="0" i="0" dirty="0">
              <a:solidFill>
                <a:srgbClr val="000000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83849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5238AD42-E429-5EB8-DF18-74BE9BFA7C3D}"/>
              </a:ext>
            </a:extLst>
          </p:cNvPr>
          <p:cNvSpPr txBox="1"/>
          <p:nvPr/>
        </p:nvSpPr>
        <p:spPr>
          <a:xfrm>
            <a:off x="653143" y="1558222"/>
            <a:ext cx="10590245" cy="49936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indent="333375" algn="just"/>
            <a:endParaRPr lang="pt-BR" sz="1800" dirty="0">
              <a:effectLst/>
              <a:latin typeface="+mj-lt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effectLst/>
                <a:latin typeface="+mj-lt"/>
                <a:ea typeface="Times New Roman" panose="02020603050405020304" pitchFamily="18" charset="0"/>
              </a:rPr>
              <a:t>contribuições devidas pelo segurado à Previdência Social;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effectLst/>
                <a:latin typeface="+mj-lt"/>
                <a:ea typeface="Times New Roman" panose="02020603050405020304" pitchFamily="18" charset="0"/>
              </a:rPr>
              <a:t>pagamento administrativo ou judicial de benefício previdenciário ou assistencial indevido, ou além do devido, inclusive na hipótese de cessação do benefício pela revogação de decisão judicial</a:t>
            </a:r>
            <a:r>
              <a:rPr lang="pt-BR" dirty="0">
                <a:latin typeface="+mj-lt"/>
                <a:ea typeface="Times New Roman" panose="02020603050405020304" pitchFamily="18" charset="0"/>
              </a:rPr>
              <a:t>;</a:t>
            </a:r>
            <a:endParaRPr lang="pt-BR" sz="1800" dirty="0">
              <a:effectLst/>
              <a:latin typeface="+mj-lt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dirty="0">
                <a:latin typeface="+mj-lt"/>
                <a:ea typeface="Times New Roman" panose="02020603050405020304" pitchFamily="18" charset="0"/>
              </a:rPr>
              <a:t>i</a:t>
            </a:r>
            <a:r>
              <a:rPr lang="pt-BR" sz="1800" dirty="0">
                <a:effectLst/>
                <a:latin typeface="+mj-lt"/>
                <a:ea typeface="Times New Roman" panose="02020603050405020304" pitchFamily="18" charset="0"/>
              </a:rPr>
              <a:t>mposto de renda retido na fonte;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effectLst/>
                <a:latin typeface="+mj-lt"/>
                <a:ea typeface="Times New Roman" panose="02020603050405020304" pitchFamily="18" charset="0"/>
              </a:rPr>
              <a:t>pensão de alimentos decretada em sentença judicial;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effectLst/>
                <a:latin typeface="+mj-lt"/>
                <a:ea typeface="Times New Roman" panose="02020603050405020304" pitchFamily="18" charset="0"/>
              </a:rPr>
              <a:t>mensalidades de associações e demais entidades de aposentados legalmente reconhecidas, desde que autorizadas por seus filiados;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dirty="0">
                <a:latin typeface="+mj-lt"/>
                <a:ea typeface="Times New Roman" panose="02020603050405020304" pitchFamily="18" charset="0"/>
              </a:rPr>
              <a:t> </a:t>
            </a:r>
            <a:r>
              <a:rPr lang="pt-BR" sz="1800" dirty="0">
                <a:effectLst/>
                <a:latin typeface="+mj-lt"/>
                <a:ea typeface="Times New Roman" panose="02020603050405020304" pitchFamily="18" charset="0"/>
              </a:rPr>
              <a:t>pagamento de empréstimos, financiamentos e operações de arrendamento mercantil concedidos por instituições financeiras e sociedades de arrendamento mercantil, ou por entidades fechadas ou abertas de previdência complementar, públicas e privadas, quando expressamente autorizado pelo beneficiário.</a:t>
            </a:r>
          </a:p>
          <a:p>
            <a:pPr algn="just">
              <a:spcBef>
                <a:spcPts val="1500"/>
              </a:spcBef>
              <a:spcAft>
                <a:spcPts val="1500"/>
              </a:spcAft>
            </a:pPr>
            <a:endParaRPr lang="pt-BR" sz="1800" dirty="0">
              <a:effectLst/>
              <a:latin typeface="+mj-lt"/>
              <a:ea typeface="Times New Roman" panose="02020603050405020304" pitchFamily="18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288140CF-00E2-453B-4189-B42FB18D6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A2B2A7DC-DF36-E1A5-A035-8CD0EDC5ED87}"/>
              </a:ext>
            </a:extLst>
          </p:cNvPr>
          <p:cNvSpPr txBox="1"/>
          <p:nvPr/>
        </p:nvSpPr>
        <p:spPr>
          <a:xfrm>
            <a:off x="418471" y="630116"/>
            <a:ext cx="862289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spc="600" dirty="0">
                <a:solidFill>
                  <a:srgbClr val="005DB8"/>
                </a:solidFill>
                <a:latin typeface="+mj-lt"/>
              </a:rPr>
              <a:t>Descontos autorizados no art. 115 da Lei nº 8.213, de 1991</a:t>
            </a:r>
          </a:p>
        </p:txBody>
      </p: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158620" y="1558222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1426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 descr="Forma&#10;&#10;Descrição gerada automaticamente com confiança baixa">
            <a:extLst>
              <a:ext uri="{FF2B5EF4-FFF2-40B4-BE49-F238E27FC236}">
                <a16:creationId xmlns:a16="http://schemas.microsoft.com/office/drawing/2014/main" id="{0AFD1F2A-1B83-6D9A-20C4-6537F23A01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528" y="3835169"/>
            <a:ext cx="9442579" cy="2887758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288140CF-00E2-453B-4189-B42FB18D6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A2B2A7DC-DF36-E1A5-A035-8CD0EDC5ED87}"/>
              </a:ext>
            </a:extLst>
          </p:cNvPr>
          <p:cNvSpPr txBox="1"/>
          <p:nvPr/>
        </p:nvSpPr>
        <p:spPr>
          <a:xfrm>
            <a:off x="968976" y="497014"/>
            <a:ext cx="809104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spc="600" dirty="0">
                <a:solidFill>
                  <a:srgbClr val="005DB8"/>
                </a:solidFill>
                <a:latin typeface="+mj-lt"/>
              </a:rPr>
              <a:t>Limites para consignação de débitos</a:t>
            </a: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ECB6A588-443B-BC39-6706-6B5C43B9DF5A}"/>
              </a:ext>
            </a:extLst>
          </p:cNvPr>
          <p:cNvCxnSpPr>
            <a:cxnSpLocks/>
          </p:cNvCxnSpPr>
          <p:nvPr/>
        </p:nvCxnSpPr>
        <p:spPr>
          <a:xfrm>
            <a:off x="0" y="1290565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CaixaDeTexto 2">
            <a:extLst>
              <a:ext uri="{FF2B5EF4-FFF2-40B4-BE49-F238E27FC236}">
                <a16:creationId xmlns:a16="http://schemas.microsoft.com/office/drawing/2014/main" id="{C8275D07-E76D-9BD4-ED72-A2F26B0B18E6}"/>
              </a:ext>
            </a:extLst>
          </p:cNvPr>
          <p:cNvSpPr txBox="1"/>
          <p:nvPr/>
        </p:nvSpPr>
        <p:spPr>
          <a:xfrm>
            <a:off x="404897" y="1411610"/>
            <a:ext cx="10711543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1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Regra geral </a:t>
            </a:r>
            <a:r>
              <a:rPr lang="pt-BR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- o limite para a consignação de débitos acumulados é de 100% do valor da renda mensal do benefício</a:t>
            </a:r>
          </a:p>
          <a:p>
            <a:pPr algn="just"/>
            <a:endParaRPr lang="pt-BR" sz="16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r>
              <a:rPr lang="pt-BR" sz="1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Regras específicas </a:t>
            </a:r>
          </a:p>
          <a:p>
            <a:pPr algn="just"/>
            <a:endParaRPr lang="pt-BR" sz="1600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desconto de crédito consignado -  limite de 45% do valor do benefício</a:t>
            </a:r>
          </a:p>
          <a:p>
            <a:pPr algn="just"/>
            <a:endParaRPr lang="pt-BR" sz="16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90000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sz="1600" i="0" dirty="0">
                <a:effectLst/>
                <a:latin typeface="+mj-lt"/>
              </a:rPr>
              <a:t>35% destinados exclusivamente a empréstimos, financiamentos e arrendamentos mercantis;</a:t>
            </a:r>
          </a:p>
          <a:p>
            <a:pPr marL="90000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sz="1600" dirty="0">
                <a:latin typeface="+mj-lt"/>
              </a:rPr>
              <a:t> </a:t>
            </a:r>
            <a:r>
              <a:rPr lang="pt-BR" sz="1600" i="0" dirty="0">
                <a:effectLst/>
                <a:latin typeface="+mj-lt"/>
              </a:rPr>
              <a:t>5% destinados exclusivamente à amortização de despesas contraídas por meio de cartão de crédito consignado ou à utilização com a finalidade de saque por meio de cartão de crédito consignado;</a:t>
            </a:r>
          </a:p>
          <a:p>
            <a:pPr marL="90000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sz="1600" dirty="0">
                <a:latin typeface="+mj-lt"/>
              </a:rPr>
              <a:t> </a:t>
            </a:r>
            <a:r>
              <a:rPr lang="pt-BR" sz="1600" i="0" dirty="0">
                <a:effectLst/>
                <a:latin typeface="+mj-lt"/>
              </a:rPr>
              <a:t>5% destinados exclusivamente à amortização de despesas contraídas por meio de cartão consignado de benefício ou à utilização com a finalidade de saque por meio de cartão consignado de benefício;</a:t>
            </a:r>
            <a:endParaRPr lang="pt-BR" sz="1600" spc="300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900000" algn="just">
              <a:spcBef>
                <a:spcPts val="600"/>
              </a:spcBef>
            </a:pPr>
            <a:endParaRPr lang="pt-BR" sz="16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devolução de valores recebidos indevidamente – 30% da renda mensal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pt-BR" sz="1600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r>
              <a:rPr lang="pt-BR" sz="1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Regra de prevalência</a:t>
            </a:r>
          </a:p>
          <a:p>
            <a:pPr algn="just"/>
            <a:endParaRPr lang="pt-BR" sz="1600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r>
              <a:rPr lang="pt-BR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Na hipótese de existência concomitante do desconto de crédito consignado e de devolução de valores recebidos indevidamente, este prevalece sobre aquele.</a:t>
            </a:r>
          </a:p>
        </p:txBody>
      </p:sp>
    </p:spTree>
    <p:extLst>
      <p:ext uri="{BB962C8B-B14F-4D97-AF65-F5344CB8AC3E}">
        <p14:creationId xmlns:p14="http://schemas.microsoft.com/office/powerpoint/2010/main" val="69507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 descr="Forma&#10;&#10;Descrição gerada automaticamente com confiança baixa">
            <a:extLst>
              <a:ext uri="{FF2B5EF4-FFF2-40B4-BE49-F238E27FC236}">
                <a16:creationId xmlns:a16="http://schemas.microsoft.com/office/drawing/2014/main" id="{0AFD1F2A-1B83-6D9A-20C4-6537F23A01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967" y="3762793"/>
            <a:ext cx="9442579" cy="2887758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5238AD42-E429-5EB8-DF18-74BE9BFA7C3D}"/>
              </a:ext>
            </a:extLst>
          </p:cNvPr>
          <p:cNvSpPr txBox="1"/>
          <p:nvPr/>
        </p:nvSpPr>
        <p:spPr>
          <a:xfrm>
            <a:off x="968977" y="1628527"/>
            <a:ext cx="8546498" cy="61555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just"/>
            <a:endParaRPr lang="pt-BR" sz="14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endParaRPr lang="pt-BR" sz="2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288140CF-00E2-453B-4189-B42FB18D6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A2B2A7DC-DF36-E1A5-A035-8CD0EDC5ED87}"/>
              </a:ext>
            </a:extLst>
          </p:cNvPr>
          <p:cNvSpPr txBox="1"/>
          <p:nvPr/>
        </p:nvSpPr>
        <p:spPr>
          <a:xfrm>
            <a:off x="615820" y="517880"/>
            <a:ext cx="1001174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spc="600" dirty="0">
                <a:solidFill>
                  <a:srgbClr val="005DB8"/>
                </a:solidFill>
                <a:latin typeface="+mj-lt"/>
              </a:rPr>
              <a:t>Premissas que devem nortear o processo administrativo previdenciário</a:t>
            </a: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ECB6A588-443B-BC39-6706-6B5C43B9DF5A}"/>
              </a:ext>
            </a:extLst>
          </p:cNvPr>
          <p:cNvCxnSpPr>
            <a:cxnSpLocks/>
          </p:cNvCxnSpPr>
          <p:nvPr/>
        </p:nvCxnSpPr>
        <p:spPr>
          <a:xfrm>
            <a:off x="0" y="1421194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CaixaDeTexto 2">
            <a:extLst>
              <a:ext uri="{FF2B5EF4-FFF2-40B4-BE49-F238E27FC236}">
                <a16:creationId xmlns:a16="http://schemas.microsoft.com/office/drawing/2014/main" id="{DD9BAA1B-30D4-1119-C05F-E6F2DC76831D}"/>
              </a:ext>
            </a:extLst>
          </p:cNvPr>
          <p:cNvSpPr txBox="1"/>
          <p:nvPr/>
        </p:nvSpPr>
        <p:spPr>
          <a:xfrm>
            <a:off x="327171" y="1726164"/>
            <a:ext cx="10197760" cy="32624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rgbClr val="000000"/>
                </a:solidFill>
                <a:latin typeface="+mj-lt"/>
              </a:rPr>
              <a:t>protocolo de requerimentos de serviços e benefícios do INSS,  tramitação e  impulso do  processo administrativo,   </a:t>
            </a:r>
            <a:r>
              <a:rPr lang="pt-BR" sz="2000" b="1" dirty="0">
                <a:solidFill>
                  <a:srgbClr val="000000"/>
                </a:solidFill>
                <a:latin typeface="+mj-lt"/>
              </a:rPr>
              <a:t>livres de custas e ônus;</a:t>
            </a:r>
            <a:endParaRPr lang="pt-BR" sz="2000" b="0" i="0" dirty="0">
              <a:solidFill>
                <a:srgbClr val="000000"/>
              </a:solidFill>
              <a:effectLst/>
              <a:latin typeface="+mj-lt"/>
            </a:endParaRPr>
          </a:p>
          <a:p>
            <a:pPr algn="just"/>
            <a:endParaRPr lang="pt-BR" b="0" i="0" dirty="0">
              <a:solidFill>
                <a:srgbClr val="000000"/>
              </a:solidFill>
              <a:effectLst/>
              <a:latin typeface="+mj-lt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>
                <a:latin typeface="+mj-lt"/>
              </a:rPr>
              <a:t> atendimento e p</a:t>
            </a:r>
            <a:r>
              <a:rPr lang="pt-BR" b="0" i="0" u="none" strike="noStrike" baseline="0" dirty="0">
                <a:latin typeface="+mj-lt"/>
              </a:rPr>
              <a:t>restação dos esclarecimentos necessários ao interessado, em todas as fases do processo, para o exercício dos seus direitos, tais como documentação indispensável ao requerimento administrativo, prazos para a prática de atos, abrangência e limite dos recursos, </a:t>
            </a:r>
            <a:r>
              <a:rPr lang="pt-BR" sz="2000" b="1" i="0" u="none" strike="noStrike" baseline="0" dirty="0">
                <a:latin typeface="+mj-lt"/>
              </a:rPr>
              <a:t>não sendo necessária, para tanto, a intermediação de terceiros;</a:t>
            </a:r>
            <a:endParaRPr lang="pt-BR" sz="2000" b="1" dirty="0">
              <a:solidFill>
                <a:srgbClr val="000000"/>
              </a:solidFill>
              <a:latin typeface="+mj-lt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dirty="0">
              <a:solidFill>
                <a:srgbClr val="000000"/>
              </a:solidFill>
              <a:latin typeface="+mj-lt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rgbClr val="000000"/>
                </a:solidFill>
                <a:latin typeface="+mj-lt"/>
              </a:rPr>
              <a:t>uso do meio eletrônico para a realização do processo administrativo com segurança, transparência e economicidade, em consonância com o disposto no art. 3º do Decreto nº 8.539, de 2015.</a:t>
            </a:r>
          </a:p>
          <a:p>
            <a:endParaRPr lang="pt-BR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891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 descr="Forma&#10;&#10;Descrição gerada automaticamente com confiança baixa">
            <a:extLst>
              <a:ext uri="{FF2B5EF4-FFF2-40B4-BE49-F238E27FC236}">
                <a16:creationId xmlns:a16="http://schemas.microsoft.com/office/drawing/2014/main" id="{0AFD1F2A-1B83-6D9A-20C4-6537F23A01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65" y="1996752"/>
            <a:ext cx="11996058" cy="5029198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5238AD42-E429-5EB8-DF18-74BE9BFA7C3D}"/>
              </a:ext>
            </a:extLst>
          </p:cNvPr>
          <p:cNvSpPr txBox="1"/>
          <p:nvPr/>
        </p:nvSpPr>
        <p:spPr>
          <a:xfrm>
            <a:off x="968976" y="1628527"/>
            <a:ext cx="10433031" cy="421653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just"/>
            <a:endParaRPr lang="pt-BR" sz="14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pc="300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Risco maior de comprometimento do mínimo necessário para sobrevivência digna, estabelecido no art. 3º do Decreto nº 11.150, de 2022, alterado pelo Decreto nº 11.567, de 2023;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spc="300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737100" algn="just"/>
            <a:r>
              <a:rPr lang="pt-BR" b="0" i="1" dirty="0">
                <a:solidFill>
                  <a:srgbClr val="000000"/>
                </a:solidFill>
                <a:effectLst/>
                <a:latin typeface="+mj-lt"/>
              </a:rPr>
              <a:t>Art. 3º  No âmbito da prevenção, do tratamento e da conciliação administrativa ou judicial das situações de superendividamento, considera-se mínimo existencial a renda mensal do consumidor pessoa natural equivalente a R$ 600,00 (seiscentos reais).   </a:t>
            </a:r>
            <a:r>
              <a:rPr lang="pt-BR" b="0" i="1" dirty="0">
                <a:effectLst/>
                <a:latin typeface="+mj-lt"/>
                <a:hlinkClick r:id="rId4"/>
              </a:rPr>
              <a:t>(Redação dada pelo Decreto nº 11.567, de 2023)</a:t>
            </a:r>
            <a:endParaRPr lang="pt-BR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endParaRPr lang="pt-BR" spc="300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pc="300" dirty="0"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Aumento do risco de superendividamento acentuando o grau de vulnerabilidade econômica dos titulares de benefícios da Previdência Social.</a:t>
            </a:r>
          </a:p>
          <a:p>
            <a:pPr algn="just"/>
            <a:endParaRPr lang="pt-BR" spc="300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endParaRPr lang="pt-BR" spc="300" dirty="0"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endParaRPr lang="pt-BR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endParaRPr lang="pt-BR" sz="2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288140CF-00E2-453B-4189-B42FB18D68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A2B2A7DC-DF36-E1A5-A035-8CD0EDC5ED87}"/>
              </a:ext>
            </a:extLst>
          </p:cNvPr>
          <p:cNvSpPr txBox="1"/>
          <p:nvPr/>
        </p:nvSpPr>
        <p:spPr>
          <a:xfrm>
            <a:off x="968976" y="497014"/>
            <a:ext cx="912674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spc="600" dirty="0">
                <a:solidFill>
                  <a:srgbClr val="005DB8"/>
                </a:solidFill>
                <a:latin typeface="+mj-lt"/>
              </a:rPr>
              <a:t>Riscos para os segurados  com a autorização de novos descontos</a:t>
            </a: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ECB6A588-443B-BC39-6706-6B5C43B9DF5A}"/>
              </a:ext>
            </a:extLst>
          </p:cNvPr>
          <p:cNvCxnSpPr>
            <a:cxnSpLocks/>
          </p:cNvCxnSpPr>
          <p:nvPr/>
        </p:nvCxnSpPr>
        <p:spPr>
          <a:xfrm>
            <a:off x="130628" y="1374540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202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 descr="Forma&#10;&#10;Descrição gerada automaticamente com confiança baixa">
            <a:extLst>
              <a:ext uri="{FF2B5EF4-FFF2-40B4-BE49-F238E27FC236}">
                <a16:creationId xmlns:a16="http://schemas.microsoft.com/office/drawing/2014/main" id="{0AFD1F2A-1B83-6D9A-20C4-6537F23A01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975" y="2444619"/>
            <a:ext cx="11717547" cy="4581331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5238AD42-E429-5EB8-DF18-74BE9BFA7C3D}"/>
              </a:ext>
            </a:extLst>
          </p:cNvPr>
          <p:cNvSpPr txBox="1"/>
          <p:nvPr/>
        </p:nvSpPr>
        <p:spPr>
          <a:xfrm>
            <a:off x="968977" y="1628527"/>
            <a:ext cx="8546498" cy="61555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just"/>
            <a:endParaRPr lang="pt-BR" sz="14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endParaRPr lang="pt-BR" sz="2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288140CF-00E2-453B-4189-B42FB18D6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A2B2A7DC-DF36-E1A5-A035-8CD0EDC5ED87}"/>
              </a:ext>
            </a:extLst>
          </p:cNvPr>
          <p:cNvSpPr txBox="1"/>
          <p:nvPr/>
        </p:nvSpPr>
        <p:spPr>
          <a:xfrm>
            <a:off x="968976" y="497014"/>
            <a:ext cx="1000382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spc="600" dirty="0">
                <a:solidFill>
                  <a:srgbClr val="005DB8"/>
                </a:solidFill>
                <a:latin typeface="+mj-lt"/>
              </a:rPr>
              <a:t>Contrariedade à proposição</a:t>
            </a:r>
          </a:p>
          <a:p>
            <a:endParaRPr lang="pt-BR" sz="2000" spc="600" dirty="0">
              <a:solidFill>
                <a:srgbClr val="005DB8"/>
              </a:solidFill>
              <a:latin typeface="+mj-lt"/>
            </a:endParaRP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ECB6A588-443B-BC39-6706-6B5C43B9DF5A}"/>
              </a:ext>
            </a:extLst>
          </p:cNvPr>
          <p:cNvCxnSpPr>
            <a:cxnSpLocks/>
          </p:cNvCxnSpPr>
          <p:nvPr/>
        </p:nvCxnSpPr>
        <p:spPr>
          <a:xfrm>
            <a:off x="111968" y="1402532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CaixaDeTexto 2">
            <a:extLst>
              <a:ext uri="{FF2B5EF4-FFF2-40B4-BE49-F238E27FC236}">
                <a16:creationId xmlns:a16="http://schemas.microsoft.com/office/drawing/2014/main" id="{FB678ECE-3BD0-A419-A9DA-585FAB31B1A3}"/>
              </a:ext>
            </a:extLst>
          </p:cNvPr>
          <p:cNvSpPr txBox="1"/>
          <p:nvPr/>
        </p:nvSpPr>
        <p:spPr>
          <a:xfrm>
            <a:off x="528734" y="1855005"/>
            <a:ext cx="10694289" cy="4001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endParaRPr lang="pt-BR" sz="2000" dirty="0">
              <a:solidFill>
                <a:srgbClr val="000000"/>
              </a:solidFill>
              <a:latin typeface="+mj-lt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rgbClr val="000000"/>
                </a:solidFill>
                <a:latin typeface="+mj-lt"/>
              </a:rPr>
              <a:t>f</a:t>
            </a:r>
            <a:r>
              <a:rPr lang="pt-BR" b="0" i="0" dirty="0">
                <a:solidFill>
                  <a:srgbClr val="000000"/>
                </a:solidFill>
                <a:effectLst/>
                <a:latin typeface="+mj-lt"/>
              </a:rPr>
              <a:t>azer-se assistir por advogado, observada a previsão expressa no inciso IV do art. 3º da Lei do Processo Administrativo, nº 9.784, de 1999, é uma faculdade do segurado, não cabendo  à administração pública atuar como intermediária no cumprimento de cláusula contratual firmada entre advogado e cliente, em específico à relacionada ao pagamento de honorários;</a:t>
            </a:r>
          </a:p>
          <a:p>
            <a:pPr algn="just"/>
            <a:endParaRPr lang="pt-BR" dirty="0">
              <a:solidFill>
                <a:srgbClr val="000000"/>
              </a:solidFill>
              <a:latin typeface="+mj-lt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b="0" i="0" dirty="0">
                <a:solidFill>
                  <a:srgbClr val="000000"/>
                </a:solidFill>
                <a:effectLst/>
                <a:latin typeface="+mj-lt"/>
              </a:rPr>
              <a:t>em outras palavras: não cabe ao INSS atuar como órgão garantidor do adimplemento de obrigações contratuais firmadas entre  segurado e advogado;</a:t>
            </a:r>
          </a:p>
          <a:p>
            <a:pPr algn="just"/>
            <a:endParaRPr lang="pt-BR" dirty="0">
              <a:solidFill>
                <a:srgbClr val="000000"/>
              </a:solidFill>
              <a:latin typeface="+mj-lt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rgbClr val="000000"/>
                </a:solidFill>
                <a:latin typeface="+mj-lt"/>
              </a:rPr>
              <a:t>o</a:t>
            </a:r>
            <a:r>
              <a:rPr lang="pt-BR" b="0" i="0" dirty="0">
                <a:solidFill>
                  <a:srgbClr val="000000"/>
                </a:solidFill>
                <a:effectLst/>
                <a:latin typeface="+mj-lt"/>
              </a:rPr>
              <a:t>s honorários de natureza remuneratória, convencionados entre cidadão e advogado, como pagamento em decorrência de serviços prestados na atuação em processo administrativo previdenciário, devem ser resolvidos entre as partes, no âmbito do direito contratual;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pt-BR" dirty="0">
              <a:solidFill>
                <a:srgbClr val="000000"/>
              </a:solidFill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5579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 descr="Forma&#10;&#10;Descrição gerada automaticamente com confiança baixa">
            <a:extLst>
              <a:ext uri="{FF2B5EF4-FFF2-40B4-BE49-F238E27FC236}">
                <a16:creationId xmlns:a16="http://schemas.microsoft.com/office/drawing/2014/main" id="{0AFD1F2A-1B83-6D9A-20C4-6537F23A01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975" y="2444619"/>
            <a:ext cx="11717547" cy="4581331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5238AD42-E429-5EB8-DF18-74BE9BFA7C3D}"/>
              </a:ext>
            </a:extLst>
          </p:cNvPr>
          <p:cNvSpPr txBox="1"/>
          <p:nvPr/>
        </p:nvSpPr>
        <p:spPr>
          <a:xfrm>
            <a:off x="968977" y="1628527"/>
            <a:ext cx="8546498" cy="61555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just"/>
            <a:endParaRPr lang="pt-BR" sz="14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endParaRPr lang="pt-BR" sz="2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288140CF-00E2-453B-4189-B42FB18D6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A2B2A7DC-DF36-E1A5-A035-8CD0EDC5ED87}"/>
              </a:ext>
            </a:extLst>
          </p:cNvPr>
          <p:cNvSpPr txBox="1"/>
          <p:nvPr/>
        </p:nvSpPr>
        <p:spPr>
          <a:xfrm>
            <a:off x="968976" y="497014"/>
            <a:ext cx="1000382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spc="600" dirty="0">
                <a:solidFill>
                  <a:srgbClr val="005DB8"/>
                </a:solidFill>
                <a:latin typeface="+mj-lt"/>
              </a:rPr>
              <a:t>Contrariedade à proposição</a:t>
            </a:r>
          </a:p>
          <a:p>
            <a:endParaRPr lang="pt-BR" sz="2000" spc="600" dirty="0">
              <a:solidFill>
                <a:srgbClr val="005DB8"/>
              </a:solidFill>
              <a:latin typeface="+mj-lt"/>
            </a:endParaRP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ECB6A588-443B-BC39-6706-6B5C43B9DF5A}"/>
              </a:ext>
            </a:extLst>
          </p:cNvPr>
          <p:cNvCxnSpPr>
            <a:cxnSpLocks/>
          </p:cNvCxnSpPr>
          <p:nvPr/>
        </p:nvCxnSpPr>
        <p:spPr>
          <a:xfrm>
            <a:off x="111968" y="1402532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CaixaDeTexto 2">
            <a:extLst>
              <a:ext uri="{FF2B5EF4-FFF2-40B4-BE49-F238E27FC236}">
                <a16:creationId xmlns:a16="http://schemas.microsoft.com/office/drawing/2014/main" id="{FB678ECE-3BD0-A419-A9DA-585FAB31B1A3}"/>
              </a:ext>
            </a:extLst>
          </p:cNvPr>
          <p:cNvSpPr txBox="1"/>
          <p:nvPr/>
        </p:nvSpPr>
        <p:spPr>
          <a:xfrm>
            <a:off x="528734" y="1855005"/>
            <a:ext cx="10694289" cy="5170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2000" dirty="0">
                <a:solidFill>
                  <a:srgbClr val="000000"/>
                </a:solidFill>
                <a:latin typeface="+mj-lt"/>
              </a:rPr>
              <a:t> </a:t>
            </a:r>
            <a:r>
              <a:rPr lang="pt-BR" dirty="0">
                <a:solidFill>
                  <a:srgbClr val="000000"/>
                </a:solidFill>
                <a:latin typeface="+mj-lt"/>
              </a:rPr>
              <a:t>instituição de nova demanda que concorrerá com a análise dos processos de reconhecimento de direitos;</a:t>
            </a:r>
            <a:endParaRPr lang="pt-BR" sz="2000" dirty="0">
              <a:solidFill>
                <a:srgbClr val="000000"/>
              </a:solidFill>
              <a:latin typeface="+mj-lt"/>
            </a:endParaRPr>
          </a:p>
          <a:p>
            <a:pPr algn="just"/>
            <a:endParaRPr lang="pt-BR" dirty="0">
              <a:solidFill>
                <a:srgbClr val="000000"/>
              </a:solidFill>
              <a:latin typeface="+mj-lt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rgbClr val="000000"/>
                </a:solidFill>
                <a:latin typeface="+mj-lt"/>
              </a:rPr>
              <a:t> os servidores do INSS precisarão analisar contratos advocatícios, matéria vinculada às relações de direito privado e  que não alcança a prática previdenciária regular; </a:t>
            </a:r>
          </a:p>
          <a:p>
            <a:pPr algn="just"/>
            <a:endParaRPr lang="pt-BR" dirty="0">
              <a:solidFill>
                <a:srgbClr val="000000"/>
              </a:solidFill>
              <a:latin typeface="+mj-lt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rgbClr val="000000"/>
                </a:solidFill>
                <a:latin typeface="+mj-lt"/>
              </a:rPr>
              <a:t>a proposição carece de definição e clareza quanto à incidência do novo percentual de desconto e da ordem de prevalência,  </a:t>
            </a:r>
            <a:r>
              <a:rPr lang="pt-BR">
                <a:solidFill>
                  <a:srgbClr val="000000"/>
                </a:solidFill>
                <a:latin typeface="+mj-lt"/>
              </a:rPr>
              <a:t>quando esse for </a:t>
            </a:r>
            <a:r>
              <a:rPr lang="pt-BR" dirty="0">
                <a:solidFill>
                  <a:srgbClr val="000000"/>
                </a:solidFill>
                <a:latin typeface="+mj-lt"/>
              </a:rPr>
              <a:t>concomitante com outros descontos previstos no art. 115;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pt-BR" dirty="0">
              <a:solidFill>
                <a:srgbClr val="000000"/>
              </a:solidFill>
              <a:latin typeface="+mj-lt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rgbClr val="000000"/>
                </a:solidFill>
                <a:latin typeface="+mj-lt"/>
              </a:rPr>
              <a:t>a preparação de sistemas e a capacitação dos servidores para essa nova função certamente impactará no tempo de decisão dos demais requerimentos;</a:t>
            </a:r>
          </a:p>
          <a:p>
            <a:pPr algn="just"/>
            <a:endParaRPr lang="pt-BR" dirty="0">
              <a:solidFill>
                <a:srgbClr val="000000"/>
              </a:solidFill>
              <a:latin typeface="+mj-lt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rgbClr val="000000"/>
                </a:solidFill>
                <a:latin typeface="+mj-lt"/>
              </a:rPr>
              <a:t> como órgão operacionalizador dos descontos de honorários,  o INSS estará sujeito à nomeação nas  demandas  judiciais que vierem a se estabelecer entre as partes, o que aumentará  o impacto financeiro já suportado pela Administração com a judicialização.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pt-BR" sz="2000" dirty="0">
              <a:solidFill>
                <a:srgbClr val="000000"/>
              </a:solidFill>
              <a:latin typeface="+mj-lt"/>
            </a:endParaRPr>
          </a:p>
          <a:p>
            <a:pPr algn="just"/>
            <a:endParaRPr lang="pt-BR" sz="2000" dirty="0">
              <a:solidFill>
                <a:srgbClr val="000000"/>
              </a:solidFill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>
              <a:solidFill>
                <a:srgbClr val="000000"/>
              </a:solidFill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5658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9B34345B-745A-4DC9-A568-4C68BF1206F6}"/>
              </a:ext>
            </a:extLst>
          </p:cNvPr>
          <p:cNvSpPr txBox="1"/>
          <p:nvPr/>
        </p:nvSpPr>
        <p:spPr>
          <a:xfrm>
            <a:off x="3938935" y="5441588"/>
            <a:ext cx="4314128" cy="107721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Ministério da Previdência Social</a:t>
            </a:r>
          </a:p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Assessoria de Comunicação Social Esplanada dos Ministérios</a:t>
            </a:r>
            <a:r>
              <a:rPr lang="pt-BR" sz="160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, Bloco </a:t>
            </a:r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F, Sala 827</a:t>
            </a:r>
          </a:p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(61) 2021-5441 / Brasília - DF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C8B48B4A-1E86-D754-6EF7-C39104ABC9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85780" y="3211774"/>
            <a:ext cx="3620440" cy="43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1975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</TotalTime>
  <Words>1022</Words>
  <Application>Microsoft Office PowerPoint</Application>
  <PresentationFormat>Widescreen</PresentationFormat>
  <Paragraphs>70</Paragraphs>
  <Slides>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LUCAS RAMOS</dc:creator>
  <cp:lastModifiedBy>SOLANGE STEIN</cp:lastModifiedBy>
  <cp:revision>23</cp:revision>
  <dcterms:created xsi:type="dcterms:W3CDTF">2021-03-18T21:25:09Z</dcterms:created>
  <dcterms:modified xsi:type="dcterms:W3CDTF">2023-08-31T15:26:40Z</dcterms:modified>
</cp:coreProperties>
</file>